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95196" autoAdjust="0"/>
  </p:normalViewPr>
  <p:slideViewPr>
    <p:cSldViewPr>
      <p:cViewPr varScale="1">
        <p:scale>
          <a:sx n="53" d="100"/>
          <a:sy n="53" d="100"/>
        </p:scale>
        <p:origin x="3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s Sugandhi" userId="f43d5ff19a3bb1de" providerId="LiveId" clId="{C5A94AB6-D26D-4E4F-BF3D-1013067F07DF}"/>
    <pc:docChg chg="undo custSel modSld">
      <pc:chgData name="Shreyas Sugandhi" userId="f43d5ff19a3bb1de" providerId="LiveId" clId="{C5A94AB6-D26D-4E4F-BF3D-1013067F07DF}" dt="2023-06-17T19:20:20.277" v="6"/>
      <pc:docMkLst>
        <pc:docMk/>
      </pc:docMkLst>
      <pc:sldChg chg="delSp modAnim">
        <pc:chgData name="Shreyas Sugandhi" userId="f43d5ff19a3bb1de" providerId="LiveId" clId="{C5A94AB6-D26D-4E4F-BF3D-1013067F07DF}" dt="2023-06-17T19:20:20.277" v="6"/>
        <pc:sldMkLst>
          <pc:docMk/>
          <pc:sldMk cId="0" sldId="256"/>
        </pc:sldMkLst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0" sldId="256"/>
            <ac:picMk id="26" creationId="{9F848360-8770-45E7-0988-7447DEB41786}"/>
          </ac:picMkLst>
        </pc:picChg>
      </pc:sldChg>
      <pc:sldChg chg="delSp modSp mod modAnim">
        <pc:chgData name="Shreyas Sugandhi" userId="f43d5ff19a3bb1de" providerId="LiveId" clId="{C5A94AB6-D26D-4E4F-BF3D-1013067F07DF}" dt="2023-06-17T19:20:20.277" v="6"/>
        <pc:sldMkLst>
          <pc:docMk/>
          <pc:sldMk cId="0" sldId="257"/>
        </pc:sldMkLst>
        <pc:spChg chg="mod">
          <ac:chgData name="Shreyas Sugandhi" userId="f43d5ff19a3bb1de" providerId="LiveId" clId="{C5A94AB6-D26D-4E4F-BF3D-1013067F07DF}" dt="2023-06-17T19:02:30.169" v="1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Shreyas Sugandhi" userId="f43d5ff19a3bb1de" providerId="LiveId" clId="{C5A94AB6-D26D-4E4F-BF3D-1013067F07DF}" dt="2023-06-17T19:06:43.704" v="3" actId="20577"/>
          <ac:spMkLst>
            <pc:docMk/>
            <pc:sldMk cId="0" sldId="257"/>
            <ac:spMk id="22" creationId="{0125DAA9-5C22-A739-5225-B758468DB457}"/>
          </ac:spMkLst>
        </pc:spChg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0" sldId="257"/>
            <ac:picMk id="25" creationId="{E010D561-68A3-0A29-2969-CAED45BF2FF9}"/>
          </ac:picMkLst>
        </pc:picChg>
      </pc:sldChg>
      <pc:sldChg chg="delSp modAnim">
        <pc:chgData name="Shreyas Sugandhi" userId="f43d5ff19a3bb1de" providerId="LiveId" clId="{C5A94AB6-D26D-4E4F-BF3D-1013067F07DF}" dt="2023-06-17T19:20:20.277" v="6"/>
        <pc:sldMkLst>
          <pc:docMk/>
          <pc:sldMk cId="0" sldId="258"/>
        </pc:sldMkLst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0" sldId="258"/>
            <ac:picMk id="34" creationId="{767E5812-43FC-6FA9-56DA-DFC3D1D3B83A}"/>
          </ac:picMkLst>
        </pc:picChg>
      </pc:sldChg>
      <pc:sldChg chg="delSp modSp mod modAnim">
        <pc:chgData name="Shreyas Sugandhi" userId="f43d5ff19a3bb1de" providerId="LiveId" clId="{C5A94AB6-D26D-4E4F-BF3D-1013067F07DF}" dt="2023-06-17T19:20:20.277" v="6"/>
        <pc:sldMkLst>
          <pc:docMk/>
          <pc:sldMk cId="0" sldId="259"/>
        </pc:sldMkLst>
        <pc:spChg chg="mod">
          <ac:chgData name="Shreyas Sugandhi" userId="f43d5ff19a3bb1de" providerId="LiveId" clId="{C5A94AB6-D26D-4E4F-BF3D-1013067F07DF}" dt="2023-06-17T19:09:27.836" v="5" actId="21"/>
          <ac:spMkLst>
            <pc:docMk/>
            <pc:sldMk cId="0" sldId="259"/>
            <ac:spMk id="22" creationId="{BF501F00-8162-23DB-A659-F5CE77AA9E62}"/>
          </ac:spMkLst>
        </pc:spChg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0" sldId="259"/>
            <ac:picMk id="31" creationId="{0228766A-EB40-D174-F928-C8BC49FC4C99}"/>
          </ac:picMkLst>
        </pc:picChg>
      </pc:sldChg>
      <pc:sldChg chg="delSp modAnim">
        <pc:chgData name="Shreyas Sugandhi" userId="f43d5ff19a3bb1de" providerId="LiveId" clId="{C5A94AB6-D26D-4E4F-BF3D-1013067F07DF}" dt="2023-06-17T19:20:20.277" v="6"/>
        <pc:sldMkLst>
          <pc:docMk/>
          <pc:sldMk cId="0" sldId="260"/>
        </pc:sldMkLst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0" sldId="260"/>
            <ac:picMk id="17" creationId="{4EC5D0CB-1DCD-E1A0-9A4E-EF16444ED36B}"/>
          </ac:picMkLst>
        </pc:picChg>
      </pc:sldChg>
      <pc:sldChg chg="delSp modAnim">
        <pc:chgData name="Shreyas Sugandhi" userId="f43d5ff19a3bb1de" providerId="LiveId" clId="{C5A94AB6-D26D-4E4F-BF3D-1013067F07DF}" dt="2023-06-17T19:20:20.277" v="6"/>
        <pc:sldMkLst>
          <pc:docMk/>
          <pc:sldMk cId="0" sldId="261"/>
        </pc:sldMkLst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0" sldId="261"/>
            <ac:picMk id="52" creationId="{4215B575-43F1-6C4E-C076-79489333B228}"/>
          </ac:picMkLst>
        </pc:picChg>
      </pc:sldChg>
      <pc:sldChg chg="delSp modAnim">
        <pc:chgData name="Shreyas Sugandhi" userId="f43d5ff19a3bb1de" providerId="LiveId" clId="{C5A94AB6-D26D-4E4F-BF3D-1013067F07DF}" dt="2023-06-17T19:20:20.277" v="6"/>
        <pc:sldMkLst>
          <pc:docMk/>
          <pc:sldMk cId="0" sldId="262"/>
        </pc:sldMkLst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0" sldId="262"/>
            <ac:picMk id="18" creationId="{1685D8D9-C4CF-508C-48B4-135DF8DC1AF7}"/>
          </ac:picMkLst>
        </pc:picChg>
      </pc:sldChg>
      <pc:sldChg chg="delSp modAnim">
        <pc:chgData name="Shreyas Sugandhi" userId="f43d5ff19a3bb1de" providerId="LiveId" clId="{C5A94AB6-D26D-4E4F-BF3D-1013067F07DF}" dt="2023-06-17T19:20:20.277" v="6"/>
        <pc:sldMkLst>
          <pc:docMk/>
          <pc:sldMk cId="0" sldId="263"/>
        </pc:sldMkLst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0" sldId="263"/>
            <ac:picMk id="31" creationId="{54442ED2-972C-4BF6-8912-1C11AAFC034D}"/>
          </ac:picMkLst>
        </pc:picChg>
      </pc:sldChg>
      <pc:sldChg chg="delSp modAnim">
        <pc:chgData name="Shreyas Sugandhi" userId="f43d5ff19a3bb1de" providerId="LiveId" clId="{C5A94AB6-D26D-4E4F-BF3D-1013067F07DF}" dt="2023-06-17T19:20:20.277" v="6"/>
        <pc:sldMkLst>
          <pc:docMk/>
          <pc:sldMk cId="0" sldId="265"/>
        </pc:sldMkLst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0" sldId="265"/>
            <ac:picMk id="28" creationId="{D1644710-5F2A-74EF-6FBB-206AF4DB7F20}"/>
          </ac:picMkLst>
        </pc:picChg>
      </pc:sldChg>
      <pc:sldChg chg="delSp modAnim">
        <pc:chgData name="Shreyas Sugandhi" userId="f43d5ff19a3bb1de" providerId="LiveId" clId="{C5A94AB6-D26D-4E4F-BF3D-1013067F07DF}" dt="2023-06-17T19:20:20.277" v="6"/>
        <pc:sldMkLst>
          <pc:docMk/>
          <pc:sldMk cId="2453851658" sldId="267"/>
        </pc:sldMkLst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2453851658" sldId="267"/>
            <ac:picMk id="29" creationId="{4606548E-FA2A-9794-0C02-419C2AA1FC76}"/>
          </ac:picMkLst>
        </pc:picChg>
      </pc:sldChg>
      <pc:sldChg chg="delSp modAnim">
        <pc:chgData name="Shreyas Sugandhi" userId="f43d5ff19a3bb1de" providerId="LiveId" clId="{C5A94AB6-D26D-4E4F-BF3D-1013067F07DF}" dt="2023-06-17T19:20:20.277" v="6"/>
        <pc:sldMkLst>
          <pc:docMk/>
          <pc:sldMk cId="362851143" sldId="268"/>
        </pc:sldMkLst>
        <pc:picChg chg="del">
          <ac:chgData name="Shreyas Sugandhi" userId="f43d5ff19a3bb1de" providerId="LiveId" clId="{C5A94AB6-D26D-4E4F-BF3D-1013067F07DF}" dt="2023-06-17T19:20:20.277" v="6"/>
          <ac:picMkLst>
            <pc:docMk/>
            <pc:sldMk cId="362851143" sldId="268"/>
            <ac:picMk id="27" creationId="{5C34BCCE-0A2C-4784-49F8-E760D7DCB85F}"/>
          </ac:picMkLst>
        </pc:picChg>
      </pc:sldChg>
    </pc:docChg>
  </pc:docChgLst>
  <pc:docChgLst>
    <pc:chgData name="Shreyas Sugandhi" userId="f43d5ff19a3bb1de" providerId="LiveId" clId="{49D0A816-73B4-4BEF-90F4-F9FF2D48186A}"/>
    <pc:docChg chg="modSld">
      <pc:chgData name="Shreyas Sugandhi" userId="f43d5ff19a3bb1de" providerId="LiveId" clId="{49D0A816-73B4-4BEF-90F4-F9FF2D48186A}" dt="2023-03-24T09:20:58.464" v="0" actId="1076"/>
      <pc:docMkLst>
        <pc:docMk/>
      </pc:docMkLst>
      <pc:sldChg chg="modSp mod">
        <pc:chgData name="Shreyas Sugandhi" userId="f43d5ff19a3bb1de" providerId="LiveId" clId="{49D0A816-73B4-4BEF-90F4-F9FF2D48186A}" dt="2023-03-24T09:20:58.464" v="0" actId="1076"/>
        <pc:sldMkLst>
          <pc:docMk/>
          <pc:sldMk cId="0" sldId="256"/>
        </pc:sldMkLst>
        <pc:picChg chg="mod">
          <ac:chgData name="Shreyas Sugandhi" userId="f43d5ff19a3bb1de" providerId="LiveId" clId="{49D0A816-73B4-4BEF-90F4-F9FF2D48186A}" dt="2023-03-24T09:20:58.464" v="0" actId="1076"/>
          <ac:picMkLst>
            <pc:docMk/>
            <pc:sldMk cId="0" sldId="256"/>
            <ac:picMk id="26" creationId="{9F848360-8770-45E7-0988-7447DEB417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439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9"/>
    </mc:Choice>
    <mc:Fallback xmlns="">
      <p:transition spd="slow" advTm="130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0854A9E-47F1-C1C2-AB4F-1FDB45F3A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73" y="1165062"/>
            <a:ext cx="10532450" cy="73410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BDE8B7-B152-B744-B865-C48DC181192C}"/>
              </a:ext>
            </a:extLst>
          </p:cNvPr>
          <p:cNvSpPr txBox="1"/>
          <p:nvPr/>
        </p:nvSpPr>
        <p:spPr>
          <a:xfrm>
            <a:off x="14228320" y="1650099"/>
            <a:ext cx="3062454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Looking at the total number of posts by content type,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photos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have the highest posts with a total of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6.6K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posts, followed by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videos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total of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6.2K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posts, in third place is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GIFs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total of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6.1K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posts, and lastly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audio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total of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5.7K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posts.</a:t>
            </a:r>
          </a:p>
          <a:p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45"/>
    </mc:Choice>
    <mc:Fallback xmlns="">
      <p:transition spd="slow" advTm="3254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451106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258921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965757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76CB7D4-BE42-23A6-1629-F2CFB619729F}"/>
              </a:ext>
            </a:extLst>
          </p:cNvPr>
          <p:cNvGrpSpPr/>
          <p:nvPr/>
        </p:nvGrpSpPr>
        <p:grpSpPr>
          <a:xfrm>
            <a:off x="11734233" y="1732830"/>
            <a:ext cx="5677467" cy="878774"/>
            <a:chOff x="0" y="-47625"/>
            <a:chExt cx="7569956" cy="1171699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A5BEAB5D-C470-6619-3221-C488F71EACCB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19E72FB9-F85E-60E3-6FAD-14366E7E842D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latin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4D52D81-2393-F100-C321-6542AD79BCC4}"/>
              </a:ext>
            </a:extLst>
          </p:cNvPr>
          <p:cNvSpPr txBox="1"/>
          <p:nvPr/>
        </p:nvSpPr>
        <p:spPr>
          <a:xfrm>
            <a:off x="10972800" y="1485900"/>
            <a:ext cx="693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Animals and science are two of the most popular content categories, this shows that people enjoy “real-life” and “factual” content the most. So I would recommend that you keep creating more contents relating to these two categories.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8DC396-795D-513F-CB46-BEEC721EE6CD}"/>
              </a:ext>
            </a:extLst>
          </p:cNvPr>
          <p:cNvSpPr txBox="1"/>
          <p:nvPr/>
        </p:nvSpPr>
        <p:spPr>
          <a:xfrm>
            <a:off x="11010900" y="3610441"/>
            <a:ext cx="681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Food is a common theme with the top 5 categories with “Healthy Eating” ranking as one of the highest. This may give an indication to the audience within your user base. You could use this insight to create a campaign and work with healthy eating brands to boost user engagement.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B7A3D8-74AC-84C6-3B84-A32201064A39}"/>
              </a:ext>
            </a:extLst>
          </p:cNvPr>
          <p:cNvSpPr txBox="1"/>
          <p:nvPr/>
        </p:nvSpPr>
        <p:spPr>
          <a:xfrm>
            <a:off x="11029950" y="6337204"/>
            <a:ext cx="6819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rise in technology it is no surprise to see contents related to technology right up with the top categories. It show users enjoy your technology contents. I would recommend collaborating with some of the world’s tech giants as this would definitely make user engagement skyrocket.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49"/>
    </mc:Choice>
    <mc:Fallback xmlns="">
      <p:transition spd="slow" advTm="680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1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3200" y="419100"/>
            <a:ext cx="8750312" cy="8918595"/>
            <a:chOff x="19049" y="-2044322"/>
            <a:chExt cx="11667083" cy="11891457"/>
          </a:xfrm>
        </p:grpSpPr>
        <p:sp>
          <p:nvSpPr>
            <p:cNvPr id="3" name="TextBox 3"/>
            <p:cNvSpPr txBox="1"/>
            <p:nvPr/>
          </p:nvSpPr>
          <p:spPr>
            <a:xfrm>
              <a:off x="19049" y="-2044322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1541" y="-402848"/>
              <a:ext cx="11564591" cy="10249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 &amp;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84738" y="271579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125DAA9-5C22-A739-5225-B758468DB457}"/>
              </a:ext>
            </a:extLst>
          </p:cNvPr>
          <p:cNvSpPr txBox="1"/>
          <p:nvPr/>
        </p:nvSpPr>
        <p:spPr>
          <a:xfrm>
            <a:off x="6172044" y="1863427"/>
            <a:ext cx="52578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1.We will recap the overall project to give a high-level understanding of the business problem we're tackling and the specific requirements.</a:t>
            </a:r>
          </a:p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We will dive into the specific problem that we, the Data Analytics team, have been focusing on and will give some background as to why this is such a big problem.</a:t>
            </a:r>
          </a:p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After introducing the problem, I will go over the team responsible from our side in tackling this task.</a:t>
            </a:r>
          </a:p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4. I will then go over the high-level process that we followed to complete this task, so that you have complete clarity in how we tackle these kinds of tasks.</a:t>
            </a:r>
          </a:p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5. Finally, I will go over all important results and I will present them as a series of insights and visualizations from our analysis.</a:t>
            </a:r>
          </a:p>
          <a:p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58"/>
    </mc:Choice>
    <mc:Fallback xmlns="">
      <p:transition spd="slow" advTm="59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77389" y="210150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Social Buzz is a fast growing technology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unicorn that need to adapt quickly to it's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global scale. Accenture has begun a 3 month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POC focusing on these tasks: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•An audit of Social Buzz's big data practice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•Recommendations for a successful IPO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•Analysis to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nd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Social Buzz's top 5 most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DE070-6BA4-6BEB-FDBC-1A035633CC7F}"/>
              </a:ext>
            </a:extLst>
          </p:cNvPr>
          <p:cNvSpPr txBox="1"/>
          <p:nvPr/>
        </p:nvSpPr>
        <p:spPr>
          <a:xfrm>
            <a:off x="8763000" y="3250673"/>
            <a:ext cx="7086600" cy="34163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</a:t>
            </a: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ocial Buzz” is a fast growing technology 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unicorn that need to adapt quickly to it's 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scale. Accenture has begun a 3 month 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POC focusing on these tasks:</a:t>
            </a:r>
          </a:p>
          <a:p>
            <a:pPr>
              <a:lnSpc>
                <a:spcPct val="150000"/>
              </a:lnSpc>
            </a:pP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•An audit of Social Buzz's big data practice</a:t>
            </a:r>
          </a:p>
          <a:p>
            <a:pPr algn="l">
              <a:lnSpc>
                <a:spcPct val="150000"/>
              </a:lnSpc>
            </a:pP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•Recommendations for a successful IPO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•Analysis to </a:t>
            </a:r>
            <a:r>
              <a:rPr lang="en-US" sz="2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Social Buzz's top 5 most       popular categories of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9"/>
    </mc:Choice>
    <mc:Fallback xmlns="">
      <p:transition spd="slow" advTm="301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501F00-8162-23DB-A659-F5CE77AA9E62}"/>
              </a:ext>
            </a:extLst>
          </p:cNvPr>
          <p:cNvSpPr txBox="1"/>
          <p:nvPr/>
        </p:nvSpPr>
        <p:spPr>
          <a:xfrm>
            <a:off x="2590574" y="4870845"/>
            <a:ext cx="72648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client has reached a massive scale within recent years and does not have the resources internally to handle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Social Buzz receives over 100000 posts per day which amounts 36,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500,000 posts every year, of which this all unstructured data making it very hard to make a sense.</a:t>
            </a:r>
            <a:endParaRPr lang="en-US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the requirements that need to be delivered for this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Merging of sample data set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analysis of their content categories that   highlights the top 5 categories with the largest aggregate popularity</a:t>
            </a:r>
          </a:p>
          <a:p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30"/>
    </mc:Choice>
    <mc:Fallback xmlns="">
      <p:transition spd="slow" advTm="307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Analytics team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E106BAC-3FD0-FAA5-63FC-922737DAA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720" y="7231695"/>
            <a:ext cx="2607472" cy="2459554"/>
          </a:xfrm>
          <a:prstGeom prst="rect">
            <a:avLst/>
          </a:prstGeom>
          <a:noFill/>
          <a:ln>
            <a:noFill/>
          </a:ln>
          <a:effectLst>
            <a:innerShdw blurRad="114300">
              <a:schemeClr val="tx2">
                <a:lumMod val="75000"/>
              </a:schemeClr>
            </a:innerShdw>
            <a:softEdge rad="0"/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AB6857-B988-018D-D8F0-3AAB09198620}"/>
              </a:ext>
            </a:extLst>
          </p:cNvPr>
          <p:cNvSpPr txBox="1"/>
          <p:nvPr/>
        </p:nvSpPr>
        <p:spPr>
          <a:xfrm>
            <a:off x="13944600" y="7863150"/>
            <a:ext cx="4038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Shreyas Sugandhi</a:t>
            </a: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57367B-DB47-11C5-7722-9452A606AE6B}"/>
              </a:ext>
            </a:extLst>
          </p:cNvPr>
          <p:cNvSpPr txBox="1"/>
          <p:nvPr/>
        </p:nvSpPr>
        <p:spPr>
          <a:xfrm>
            <a:off x="13944600" y="943432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Andrew Fleming 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Chief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Technology Architect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A8509-CBBA-025B-D093-9AD671F7A11B}"/>
              </a:ext>
            </a:extLst>
          </p:cNvPr>
          <p:cNvSpPr txBox="1"/>
          <p:nvPr/>
        </p:nvSpPr>
        <p:spPr>
          <a:xfrm>
            <a:off x="13944600" y="4392353"/>
            <a:ext cx="4038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Marcus Rompton</a:t>
            </a: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Senior Principal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074F114-7102-25FF-148D-E68012E527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12963" r="12467" b="17746"/>
          <a:stretch/>
        </p:blipFill>
        <p:spPr>
          <a:xfrm>
            <a:off x="11205443" y="406153"/>
            <a:ext cx="2371913" cy="245955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5F0AE4A-7A38-0FC6-99E3-91EC10EBBAB8}"/>
              </a:ext>
            </a:extLst>
          </p:cNvPr>
          <p:cNvGrpSpPr>
            <a:grpSpLocks noChangeAspect="1"/>
          </p:cNvGrpSpPr>
          <p:nvPr/>
        </p:nvGrpSpPr>
        <p:grpSpPr>
          <a:xfrm>
            <a:off x="11131986" y="444253"/>
            <a:ext cx="2533988" cy="2459553"/>
            <a:chOff x="-23042" y="66269"/>
            <a:chExt cx="6542159" cy="6349987"/>
          </a:xfrm>
        </p:grpSpPr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75951318-1BED-C263-8490-36CA48FC063C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dirty="0"/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E1BAE710-2D6B-131F-61F5-420ECA07A31E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4" name="Freeform 24">
            <a:extLst>
              <a:ext uri="{FF2B5EF4-FFF2-40B4-BE49-F238E27FC236}">
                <a16:creationId xmlns:a16="http://schemas.microsoft.com/office/drawing/2014/main" id="{6E64154D-2B49-A804-8F7D-C8B7AD6315E4}"/>
              </a:ext>
            </a:extLst>
          </p:cNvPr>
          <p:cNvSpPr/>
          <p:nvPr/>
        </p:nvSpPr>
        <p:spPr>
          <a:xfrm>
            <a:off x="11131986" y="3789546"/>
            <a:ext cx="2607473" cy="2520939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>
            <a:blip r:embed="rId8"/>
            <a:stretch>
              <a:fillRect l="-162891" t="-16684" r="-160683" b="-166629"/>
            </a:stretch>
          </a:blipFill>
          <a:ln>
            <a:solidFill>
              <a:srgbClr val="00BAFF"/>
            </a:solidFill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73"/>
    </mc:Choice>
    <mc:Fallback xmlns="">
      <p:transition spd="slow" advTm="3537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4</a:t>
            </a:r>
            <a:endParaRPr lang="en-US" sz="7192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D2BE24-3489-2C9B-6F10-DA61BE40F4DD}"/>
              </a:ext>
            </a:extLst>
          </p:cNvPr>
          <p:cNvSpPr txBox="1"/>
          <p:nvPr/>
        </p:nvSpPr>
        <p:spPr>
          <a:xfrm>
            <a:off x="3716706" y="1027891"/>
            <a:ext cx="327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1697C3-0920-705F-B963-15C3EC7181B6}"/>
              </a:ext>
            </a:extLst>
          </p:cNvPr>
          <p:cNvSpPr txBox="1"/>
          <p:nvPr/>
        </p:nvSpPr>
        <p:spPr>
          <a:xfrm>
            <a:off x="5564974" y="2725597"/>
            <a:ext cx="3788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9BC5CE-7E28-1B22-672C-A02491C4744F}"/>
              </a:ext>
            </a:extLst>
          </p:cNvPr>
          <p:cNvSpPr txBox="1"/>
          <p:nvPr/>
        </p:nvSpPr>
        <p:spPr>
          <a:xfrm>
            <a:off x="7371937" y="4192012"/>
            <a:ext cx="3349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A0FBE-D4B7-CB18-E168-0741F57C71FA}"/>
              </a:ext>
            </a:extLst>
          </p:cNvPr>
          <p:cNvSpPr txBox="1"/>
          <p:nvPr/>
        </p:nvSpPr>
        <p:spPr>
          <a:xfrm>
            <a:off x="9209854" y="5891637"/>
            <a:ext cx="3029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137489-9B88-0FAB-927B-37D6BA8C9C66}"/>
              </a:ext>
            </a:extLst>
          </p:cNvPr>
          <p:cNvSpPr txBox="1"/>
          <p:nvPr/>
        </p:nvSpPr>
        <p:spPr>
          <a:xfrm>
            <a:off x="10934306" y="7461938"/>
            <a:ext cx="2696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 Insights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2E50009D-BF59-51E8-2A0D-4BE02CFF945F}"/>
              </a:ext>
            </a:extLst>
          </p:cNvPr>
          <p:cNvSpPr/>
          <p:nvPr/>
        </p:nvSpPr>
        <p:spPr>
          <a:xfrm>
            <a:off x="11950886" y="4619925"/>
            <a:ext cx="3529591" cy="4526633"/>
          </a:xfrm>
          <a:prstGeom prst="rightBrace">
            <a:avLst/>
          </a:prstGeom>
          <a:noFill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3761AE-7D1D-0F42-3E14-A692647CD358}"/>
              </a:ext>
            </a:extLst>
          </p:cNvPr>
          <p:cNvSpPr/>
          <p:nvPr/>
        </p:nvSpPr>
        <p:spPr>
          <a:xfrm>
            <a:off x="15849600" y="6353302"/>
            <a:ext cx="1993104" cy="10679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8F387F7-2CAD-A777-BF0B-2A59CC08B83D}"/>
              </a:ext>
            </a:extLst>
          </p:cNvPr>
          <p:cNvSpPr/>
          <p:nvPr/>
        </p:nvSpPr>
        <p:spPr>
          <a:xfrm>
            <a:off x="7891584" y="1284816"/>
            <a:ext cx="1318269" cy="223561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62577D-C410-7AFB-A6A9-724677A381B6}"/>
              </a:ext>
            </a:extLst>
          </p:cNvPr>
          <p:cNvSpPr/>
          <p:nvPr/>
        </p:nvSpPr>
        <p:spPr>
          <a:xfrm>
            <a:off x="9531436" y="2046978"/>
            <a:ext cx="2708029" cy="1022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EXCEL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34"/>
    </mc:Choice>
    <mc:Fallback xmlns="">
      <p:transition spd="slow" advTm="6443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82425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51727C-2FBC-10DE-4BB3-13F0C0FB5EC1}"/>
              </a:ext>
            </a:extLst>
          </p:cNvPr>
          <p:cNvSpPr txBox="1"/>
          <p:nvPr/>
        </p:nvSpPr>
        <p:spPr>
          <a:xfrm>
            <a:off x="2057855" y="5160570"/>
            <a:ext cx="31423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C4CAE-E349-B07A-DC9E-E1DE23569BB1}"/>
              </a:ext>
            </a:extLst>
          </p:cNvPr>
          <p:cNvSpPr txBox="1"/>
          <p:nvPr/>
        </p:nvSpPr>
        <p:spPr>
          <a:xfrm>
            <a:off x="2660767" y="3101822"/>
            <a:ext cx="1905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F3E3A-0DAC-C2B4-68A4-34AD5566E3F1}"/>
              </a:ext>
            </a:extLst>
          </p:cNvPr>
          <p:cNvSpPr txBox="1"/>
          <p:nvPr/>
        </p:nvSpPr>
        <p:spPr>
          <a:xfrm>
            <a:off x="7388790" y="5178875"/>
            <a:ext cx="31423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Category With Highest Score </a:t>
            </a:r>
            <a:endParaRPr lang="en-IN" sz="3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D5BCF-D1F7-3AD9-0D2D-A6C768F04449}"/>
              </a:ext>
            </a:extLst>
          </p:cNvPr>
          <p:cNvSpPr txBox="1"/>
          <p:nvPr/>
        </p:nvSpPr>
        <p:spPr>
          <a:xfrm>
            <a:off x="12914990" y="5283681"/>
            <a:ext cx="2514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MONTH WITH </a:t>
            </a:r>
          </a:p>
          <a:p>
            <a:pPr algn="l"/>
            <a:r>
              <a:rPr lang="en-US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POSTS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7108DA-B04A-EA00-7539-4CE92F032B1A}"/>
              </a:ext>
            </a:extLst>
          </p:cNvPr>
          <p:cNvSpPr txBox="1"/>
          <p:nvPr/>
        </p:nvSpPr>
        <p:spPr>
          <a:xfrm>
            <a:off x="7540698" y="4288919"/>
            <a:ext cx="280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023F2E-B0F6-C703-6BF2-D32295295404}"/>
              </a:ext>
            </a:extLst>
          </p:cNvPr>
          <p:cNvSpPr txBox="1"/>
          <p:nvPr/>
        </p:nvSpPr>
        <p:spPr>
          <a:xfrm>
            <a:off x="7487948" y="3141967"/>
            <a:ext cx="280390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latin typeface="Arial" panose="020B0604020202020204" pitchFamily="34" charset="0"/>
                <a:cs typeface="Arial" panose="020B0604020202020204" pitchFamily="34" charset="0"/>
              </a:rPr>
              <a:t>75K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832DA-9CE2-563B-188A-2344CE8E3015}"/>
              </a:ext>
            </a:extLst>
          </p:cNvPr>
          <p:cNvSpPr txBox="1"/>
          <p:nvPr/>
        </p:nvSpPr>
        <p:spPr>
          <a:xfrm>
            <a:off x="12691692" y="3419963"/>
            <a:ext cx="2972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C991B2-5C6A-A8E8-658A-933AE7871736}"/>
              </a:ext>
            </a:extLst>
          </p:cNvPr>
          <p:cNvSpPr/>
          <p:nvPr/>
        </p:nvSpPr>
        <p:spPr>
          <a:xfrm>
            <a:off x="1905000" y="3101822"/>
            <a:ext cx="3640403" cy="18157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4281B6-9C30-30DD-D5B5-320D775505CE}"/>
              </a:ext>
            </a:extLst>
          </p:cNvPr>
          <p:cNvSpPr/>
          <p:nvPr/>
        </p:nvSpPr>
        <p:spPr>
          <a:xfrm>
            <a:off x="7388790" y="3238500"/>
            <a:ext cx="3142306" cy="163519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555C65-16C2-AD94-8B78-5041DBA799D7}"/>
              </a:ext>
            </a:extLst>
          </p:cNvPr>
          <p:cNvSpPr/>
          <p:nvPr/>
        </p:nvSpPr>
        <p:spPr>
          <a:xfrm>
            <a:off x="12670342" y="3238501"/>
            <a:ext cx="3142306" cy="163519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48"/>
    </mc:Choice>
    <mc:Fallback xmlns="">
      <p:transition spd="slow" advTm="383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D3B7A4A4-A7A3-BC0A-B8D3-D1D741BCA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94783"/>
            <a:ext cx="12311623" cy="7452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7"/>
    </mc:Choice>
    <mc:Fallback xmlns="">
      <p:transition spd="slow" advTm="3179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1E832E-39F0-9196-461C-6DD62935B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46" y="923617"/>
            <a:ext cx="13181454" cy="84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8"/>
    </mc:Choice>
    <mc:Fallback xmlns="">
      <p:transition spd="slow" advTm="268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651</Words>
  <Application>Microsoft Office PowerPoint</Application>
  <PresentationFormat>Custom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Shreyas Sugandhi</cp:lastModifiedBy>
  <cp:revision>12</cp:revision>
  <dcterms:created xsi:type="dcterms:W3CDTF">2006-08-16T00:00:00Z</dcterms:created>
  <dcterms:modified xsi:type="dcterms:W3CDTF">2023-06-17T19:21:27Z</dcterms:modified>
  <dc:identifier>DAEhDyfaYKE</dc:identifier>
</cp:coreProperties>
</file>